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57" r:id="rId4"/>
    <p:sldId id="259" r:id="rId5"/>
    <p:sldId id="260" r:id="rId6"/>
    <p:sldId id="261" r:id="rId7"/>
    <p:sldId id="262" r:id="rId8"/>
    <p:sldId id="270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1051" autoAdjust="0"/>
  </p:normalViewPr>
  <p:slideViewPr>
    <p:cSldViewPr snapToGrid="0">
      <p:cViewPr varScale="1">
        <p:scale>
          <a:sx n="62" d="100"/>
          <a:sy n="62" d="100"/>
        </p:scale>
        <p:origin x="10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E90C2-4580-4967-85BA-0B20252FEB29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A9C840-2364-401A-89E9-55CC7B184A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0328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E3C8D-E2D8-3A97-5F2D-AC8BDBAA69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79ABC5-2986-2090-137E-D957D95A8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7FC43-CCB3-FC31-8011-BC17A497D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CCE5F-EA13-A29A-AD8C-74D61E50E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2CCD5-E2BE-CFEC-031D-A2B47C26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5689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65880-A7F9-13D6-F446-A423ACCF8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9FCBC-50FB-62E7-6ACF-1729DEB86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59719-B146-1943-6A62-E4F6A3879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0BBF-4594-8810-6059-F113F0561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9C10C-AF4D-BA9A-4802-3AA707D38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2982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E5297E-7E9B-EB6D-9B5E-997A331301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7D18C-1BDF-A223-1FC8-AA8F46655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52929-48F1-4016-D2F4-E00FCB589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5B352-FC68-1973-3DEB-83A2EDC2F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56E0E-9A52-949B-F14F-24391221A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215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9573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717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478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73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50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75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55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76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ACFD-AC00-4E98-8EBB-52FDD0452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09A652-F28B-1F78-3B5F-0C5369530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17EF1D-637F-D268-A58D-347F397F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11223-06B5-E957-9140-01E0D7BA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CA135-8AC7-685B-3CF2-8B104F42B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2075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3BBCD-2CD3-8E19-1259-031211B8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BEDFB-7AE1-9F0A-6E6D-D5F7EDEFF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B7CFE-770B-0E6F-3795-849E2F573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595827-82BA-C76B-4733-C9CD956E9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1102A-FFA8-FF69-E310-648BF8C4F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731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E678-0E0D-4413-5A32-0636BAA1D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6C2DE-01D3-D916-1C77-159214AF40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41493E-2B4E-7448-7557-6FFEE718F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57A227-8147-F206-CAFB-45AC60DC8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844EB-15FB-9037-9C3F-CE04C091D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D4DCC5-8FC8-EC93-8760-9EE5F668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41724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2854A-2EBA-C3C6-ECB3-60E22251B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C1DBF-064C-A97A-37BD-26EB7C2DB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7D238-BE76-F416-7AE8-2508717C4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807E0-582E-9F1A-BF2C-075B798018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908DD-E2A5-A57F-AF86-BF798D6881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C5B16F-49D4-50AD-BA46-6532D3A20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F9C25-1892-12A8-5F81-214E78647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C132BB-540E-37B1-A6A6-B92E08BAC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6580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8D875-F1BB-672C-9167-E83103B7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37D230-91DD-5BE1-21FD-2037870CB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8EB74-DC21-CFF7-D0CE-E66E416D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BEB1E-57A7-D8A4-6F4C-441858D0F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893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F55FA1-E60F-F6F2-A653-16FC894B1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14C69-F384-BD33-0779-E4EDFA311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AC3B7-265B-D41A-D0E8-A1C20865C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95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A27EC-A6F7-7861-82DD-A285EAB2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17CBA-F1EE-3D7C-83F5-C2A7C1C7F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B35B5D-57E8-8224-AB5D-7C7AE6672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4CD1AF-FEBA-D4E8-4E35-C0E1EC5F7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68F9C-8182-0DD4-3B38-CF9B27D2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72240E-EFB1-D2F7-72C6-5C30F2217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066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DB06-66FA-6090-4EE0-3ECDEEF28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4D3BA-7DF2-AF22-9871-3EF18CCC2E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D280B5-10CB-70C7-5414-D9C5A4DD4C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3D65C-35C8-3BDC-4FC0-D01FF2EC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C0F48-9974-3743-E4F3-4CDD9C3A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2D2976-54B4-7174-C668-9F8F3D293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228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58B353-0D73-D33A-DBF1-49556B3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D4DC14-B0FB-5D50-E976-7CB24CD87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15C08-AC04-CBEC-6118-D4A25BDC4D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6623F-61F8-437C-8A9E-A2EE0AA60AA5}" type="datetimeFigureOut">
              <a:rPr lang="en-IN" smtClean="0"/>
              <a:t>10-11-2025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9D30F-4A36-E922-312E-53C3DB7E6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8AB94E-437A-15F8-B392-899E5899E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69B566-AECF-4A01-B41E-ED23DA7381D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0179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E785263-F48F-B21E-09BD-A2882BD37B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 rot="5400000">
            <a:off x="3453981" y="-1880017"/>
            <a:ext cx="5284033" cy="12192001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8A8CD1D-A890-6C34-FD96-2C446849055E}"/>
              </a:ext>
            </a:extLst>
          </p:cNvPr>
          <p:cNvSpPr/>
          <p:nvPr/>
        </p:nvSpPr>
        <p:spPr>
          <a:xfrm>
            <a:off x="389466" y="1203061"/>
            <a:ext cx="11802534" cy="1085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66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Retail Inventory Optimization</a:t>
            </a:r>
            <a:endParaRPr lang="en-IN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15B97E7-CAF5-7AB9-3403-C678C190CA69}"/>
              </a:ext>
            </a:extLst>
          </p:cNvPr>
          <p:cNvSpPr/>
          <p:nvPr/>
        </p:nvSpPr>
        <p:spPr>
          <a:xfrm>
            <a:off x="2044538" y="2770583"/>
            <a:ext cx="8673430" cy="16048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(Optimizing stock levels to identify fast and slow-moving 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8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items for predictive Inventory management)</a:t>
            </a:r>
            <a:endParaRPr lang="en-US" sz="2800" dirty="0"/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65FE1298-3BE4-1E17-ADF9-769C8CD711D6}"/>
              </a:ext>
            </a:extLst>
          </p:cNvPr>
          <p:cNvSpPr/>
          <p:nvPr/>
        </p:nvSpPr>
        <p:spPr>
          <a:xfrm>
            <a:off x="9659541" y="5054626"/>
            <a:ext cx="2047777" cy="1200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Submitted By</a:t>
            </a:r>
          </a:p>
          <a:p>
            <a:pPr marL="0" indent="0" algn="l">
              <a:lnSpc>
                <a:spcPts val="3400"/>
              </a:lnSpc>
              <a:buNone/>
            </a:pPr>
            <a:r>
              <a:rPr lang="en-US" sz="2800" dirty="0" err="1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Mainavathy.E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3880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1071464"/>
            <a:ext cx="6013351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Strategic Recommendations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31924" y="2026444"/>
            <a:ext cx="5373787" cy="1789807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53" y="2213273"/>
            <a:ext cx="541635" cy="541635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681" y="2362200"/>
            <a:ext cx="243682" cy="24368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18754" y="293538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Reorder Automation</a:t>
            </a:r>
            <a:endParaRPr lang="en-US" sz="1833" dirty="0"/>
          </a:p>
        </p:txBody>
      </p:sp>
      <p:sp>
        <p:nvSpPr>
          <p:cNvPr id="7" name="Text 3"/>
          <p:cNvSpPr/>
          <p:nvPr/>
        </p:nvSpPr>
        <p:spPr>
          <a:xfrm>
            <a:off x="818754" y="3340497"/>
            <a:ext cx="50001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Trigger when stock falls below threshold</a:t>
            </a:r>
            <a:endParaRPr lang="en-US" sz="1417" dirty="0"/>
          </a:p>
        </p:txBody>
      </p:sp>
      <p:sp>
        <p:nvSpPr>
          <p:cNvPr id="8" name="Shape 4"/>
          <p:cNvSpPr/>
          <p:nvPr/>
        </p:nvSpPr>
        <p:spPr>
          <a:xfrm>
            <a:off x="6186190" y="2026444"/>
            <a:ext cx="5373886" cy="1789807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019" y="2213273"/>
            <a:ext cx="541635" cy="54163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21946" y="2362200"/>
            <a:ext cx="243682" cy="243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73019" y="2935387"/>
            <a:ext cx="256182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Warehouse Optimization</a:t>
            </a:r>
            <a:endParaRPr lang="en-US" sz="1833" dirty="0"/>
          </a:p>
        </p:txBody>
      </p:sp>
      <p:sp>
        <p:nvSpPr>
          <p:cNvPr id="12" name="Text 6"/>
          <p:cNvSpPr/>
          <p:nvPr/>
        </p:nvSpPr>
        <p:spPr>
          <a:xfrm>
            <a:off x="6373019" y="3340497"/>
            <a:ext cx="50002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Balance stock based on turnover rates</a:t>
            </a:r>
            <a:endParaRPr lang="en-US" sz="1417" dirty="0"/>
          </a:p>
        </p:txBody>
      </p:sp>
      <p:sp>
        <p:nvSpPr>
          <p:cNvPr id="13" name="Shape 7"/>
          <p:cNvSpPr/>
          <p:nvPr/>
        </p:nvSpPr>
        <p:spPr>
          <a:xfrm>
            <a:off x="631924" y="3996730"/>
            <a:ext cx="5373787" cy="1789807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53" y="4183558"/>
            <a:ext cx="541635" cy="54163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7681" y="4332486"/>
            <a:ext cx="243682" cy="24368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18754" y="490567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Pricing Strategy</a:t>
            </a:r>
            <a:endParaRPr lang="en-US" sz="1833" dirty="0"/>
          </a:p>
        </p:txBody>
      </p:sp>
      <p:sp>
        <p:nvSpPr>
          <p:cNvPr id="17" name="Text 9"/>
          <p:cNvSpPr/>
          <p:nvPr/>
        </p:nvSpPr>
        <p:spPr>
          <a:xfrm>
            <a:off x="818754" y="5310783"/>
            <a:ext cx="500012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Adjust discounts to boost sales</a:t>
            </a:r>
            <a:endParaRPr lang="en-US" sz="1417" dirty="0"/>
          </a:p>
        </p:txBody>
      </p:sp>
      <p:sp>
        <p:nvSpPr>
          <p:cNvPr id="18" name="Shape 10"/>
          <p:cNvSpPr/>
          <p:nvPr/>
        </p:nvSpPr>
        <p:spPr>
          <a:xfrm>
            <a:off x="6186190" y="3996730"/>
            <a:ext cx="5373886" cy="1789807"/>
          </a:xfrm>
          <a:prstGeom prst="roundRect">
            <a:avLst>
              <a:gd name="adj" fmla="val 151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73019" y="4183558"/>
            <a:ext cx="541635" cy="541635"/>
          </a:xfrm>
          <a:prstGeom prst="rect">
            <a:avLst/>
          </a:prstGeom>
        </p:spPr>
      </p:pic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21946" y="4332486"/>
            <a:ext cx="243682" cy="243682"/>
          </a:xfrm>
          <a:prstGeom prst="rect">
            <a:avLst/>
          </a:prstGeom>
        </p:spPr>
      </p:pic>
      <p:sp>
        <p:nvSpPr>
          <p:cNvPr id="21" name="Text 11"/>
          <p:cNvSpPr/>
          <p:nvPr/>
        </p:nvSpPr>
        <p:spPr>
          <a:xfrm>
            <a:off x="6373020" y="4905673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Supplier Management</a:t>
            </a:r>
            <a:endParaRPr lang="en-US" sz="1833" dirty="0"/>
          </a:p>
        </p:txBody>
      </p:sp>
      <p:sp>
        <p:nvSpPr>
          <p:cNvPr id="22" name="Text 12"/>
          <p:cNvSpPr/>
          <p:nvPr/>
        </p:nvSpPr>
        <p:spPr>
          <a:xfrm>
            <a:off x="6373019" y="5310783"/>
            <a:ext cx="500022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Partner with faster lead time suppliers</a:t>
            </a:r>
            <a:endParaRPr lang="en-US" sz="1417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3C709E-BF9D-A3D8-3956-488FEFE1D689}"/>
              </a:ext>
            </a:extLst>
          </p:cNvPr>
          <p:cNvSpPr/>
          <p:nvPr/>
        </p:nvSpPr>
        <p:spPr>
          <a:xfrm>
            <a:off x="9891889" y="6335889"/>
            <a:ext cx="2201333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03925" y="1424285"/>
            <a:ext cx="5902226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Impact of Discount Strategy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5203924" y="2288977"/>
            <a:ext cx="6356152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Analysis shows correlation between discount levels and stock movement across categories</a:t>
            </a:r>
            <a:endParaRPr lang="en-US" sz="1417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1592" y="3075484"/>
            <a:ext cx="270768" cy="27076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790605" y="3069928"/>
            <a:ext cx="4000500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Higher discounts drive faster turnover</a:t>
            </a:r>
            <a:endParaRPr lang="en-US" sz="1833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1592" y="3983732"/>
            <a:ext cx="270768" cy="2707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790605" y="3978176"/>
            <a:ext cx="4107358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Category-specific optimization needed</a:t>
            </a:r>
            <a:endParaRPr lang="en-US" sz="183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1592" y="4891981"/>
            <a:ext cx="270768" cy="27076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90605" y="4886424"/>
            <a:ext cx="4176812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Balance margins with inventory velocity</a:t>
            </a:r>
            <a:endParaRPr lang="en-US" sz="183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041E065-5D01-4E30-FBFA-A9AE86871938}"/>
              </a:ext>
            </a:extLst>
          </p:cNvPr>
          <p:cNvSpPr/>
          <p:nvPr/>
        </p:nvSpPr>
        <p:spPr>
          <a:xfrm>
            <a:off x="9891889" y="6335889"/>
            <a:ext cx="2201333" cy="4233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1191220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Implementation plan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812503" y="2326680"/>
            <a:ext cx="180479" cy="812403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924" y="2208213"/>
            <a:ext cx="541635" cy="541635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358" y="2343646"/>
            <a:ext cx="270768" cy="2707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54039" y="2236391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Deploy Dashboard</a:t>
            </a:r>
            <a:endParaRPr lang="en-US" sz="1833" dirty="0"/>
          </a:p>
        </p:txBody>
      </p:sp>
      <p:sp>
        <p:nvSpPr>
          <p:cNvPr id="8" name="Text 4"/>
          <p:cNvSpPr/>
          <p:nvPr/>
        </p:nvSpPr>
        <p:spPr>
          <a:xfrm>
            <a:off x="1354039" y="2641501"/>
            <a:ext cx="563403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Roll out Power BI to stakeholders</a:t>
            </a:r>
            <a:endParaRPr lang="en-US" sz="1417" dirty="0"/>
          </a:p>
        </p:txBody>
      </p:sp>
      <p:sp>
        <p:nvSpPr>
          <p:cNvPr id="9" name="Shape 5"/>
          <p:cNvSpPr/>
          <p:nvPr/>
        </p:nvSpPr>
        <p:spPr>
          <a:xfrm>
            <a:off x="1083271" y="3590429"/>
            <a:ext cx="180479" cy="812403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902693" y="3471962"/>
            <a:ext cx="541635" cy="541635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8126" y="3607395"/>
            <a:ext cx="270768" cy="2707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624807" y="3500140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Set Alerts</a:t>
            </a:r>
            <a:endParaRPr lang="en-US" sz="1833" dirty="0"/>
          </a:p>
        </p:txBody>
      </p:sp>
      <p:sp>
        <p:nvSpPr>
          <p:cNvPr id="13" name="Text 8"/>
          <p:cNvSpPr/>
          <p:nvPr/>
        </p:nvSpPr>
        <p:spPr>
          <a:xfrm>
            <a:off x="1624807" y="3905250"/>
            <a:ext cx="5363269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Set up reorder notifications</a:t>
            </a:r>
            <a:endParaRPr lang="en-US" sz="1417" dirty="0"/>
          </a:p>
        </p:txBody>
      </p:sp>
      <p:sp>
        <p:nvSpPr>
          <p:cNvPr id="14" name="Shape 9"/>
          <p:cNvSpPr/>
          <p:nvPr/>
        </p:nvSpPr>
        <p:spPr>
          <a:xfrm>
            <a:off x="1354138" y="4854179"/>
            <a:ext cx="180479" cy="812403"/>
          </a:xfrm>
          <a:prstGeom prst="roundRect">
            <a:avLst>
              <a:gd name="adj" fmla="val 150060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173559" y="4735711"/>
            <a:ext cx="541635" cy="541635"/>
          </a:xfrm>
          <a:prstGeom prst="roundRect">
            <a:avLst>
              <a:gd name="adj" fmla="val 7034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8994" y="4871144"/>
            <a:ext cx="270768" cy="27076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95674" y="4763889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Monitor Performance</a:t>
            </a:r>
            <a:endParaRPr lang="en-US" sz="1833" dirty="0"/>
          </a:p>
        </p:txBody>
      </p:sp>
      <p:sp>
        <p:nvSpPr>
          <p:cNvPr id="18" name="Text 12"/>
          <p:cNvSpPr/>
          <p:nvPr/>
        </p:nvSpPr>
        <p:spPr>
          <a:xfrm>
            <a:off x="1895674" y="5168999"/>
            <a:ext cx="5092403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Track KPIs monthly and adjust strategy</a:t>
            </a:r>
            <a:endParaRPr lang="en-US" sz="141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E785263-F48F-B21E-09BD-A2882BD37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668" y="0"/>
            <a:ext cx="4582332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8A8CD1D-A890-6C34-FD96-2C446849055E}"/>
              </a:ext>
            </a:extLst>
          </p:cNvPr>
          <p:cNvSpPr/>
          <p:nvPr/>
        </p:nvSpPr>
        <p:spPr>
          <a:xfrm>
            <a:off x="-364067" y="1760337"/>
            <a:ext cx="9872133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6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Retail Inventory </a:t>
            </a:r>
          </a:p>
          <a:p>
            <a:pPr marL="0" indent="0" algn="ctr">
              <a:lnSpc>
                <a:spcPts val="7700"/>
              </a:lnSpc>
              <a:buNone/>
            </a:pPr>
            <a:r>
              <a:rPr lang="en-US" sz="66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Analytics</a:t>
            </a:r>
            <a:endParaRPr lang="en-US" sz="66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315B97E7-CAF5-7AB9-3403-C678C190CA69}"/>
              </a:ext>
            </a:extLst>
          </p:cNvPr>
          <p:cNvSpPr/>
          <p:nvPr/>
        </p:nvSpPr>
        <p:spPr>
          <a:xfrm>
            <a:off x="370852" y="4014061"/>
            <a:ext cx="7627382" cy="7051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8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Optimizing stock levels across 5,000 product records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55913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BA8CF21D-2B7B-1CDC-3560-51E8C5DAB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280" y="0"/>
            <a:ext cx="5760720" cy="6858000"/>
          </a:xfrm>
          <a:prstGeom prst="rect">
            <a:avLst/>
          </a:prstGeom>
        </p:spPr>
      </p:pic>
      <p:sp>
        <p:nvSpPr>
          <p:cNvPr id="29" name="Text 0">
            <a:extLst>
              <a:ext uri="{FF2B5EF4-FFF2-40B4-BE49-F238E27FC236}">
                <a16:creationId xmlns:a16="http://schemas.microsoft.com/office/drawing/2014/main" id="{41785F2D-2817-FCD2-E1DB-73F0D702B66C}"/>
              </a:ext>
            </a:extLst>
          </p:cNvPr>
          <p:cNvSpPr/>
          <p:nvPr/>
        </p:nvSpPr>
        <p:spPr>
          <a:xfrm>
            <a:off x="1580270" y="37248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8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Dataset Overview</a:t>
            </a:r>
            <a:endParaRPr lang="en-US" sz="4800" dirty="0"/>
          </a:p>
        </p:txBody>
      </p:sp>
      <p:sp>
        <p:nvSpPr>
          <p:cNvPr id="30" name="Text 1">
            <a:extLst>
              <a:ext uri="{FF2B5EF4-FFF2-40B4-BE49-F238E27FC236}">
                <a16:creationId xmlns:a16="http://schemas.microsoft.com/office/drawing/2014/main" id="{BFE2A33D-0E3F-9095-3253-209940501421}"/>
              </a:ext>
            </a:extLst>
          </p:cNvPr>
          <p:cNvSpPr/>
          <p:nvPr/>
        </p:nvSpPr>
        <p:spPr>
          <a:xfrm>
            <a:off x="520637" y="1033360"/>
            <a:ext cx="3420904" cy="214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4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Scale</a:t>
            </a:r>
            <a:endParaRPr lang="en-US" sz="4000" dirty="0"/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60FA987C-FA53-1B23-47DC-D60898E581BD}"/>
              </a:ext>
            </a:extLst>
          </p:cNvPr>
          <p:cNvSpPr/>
          <p:nvPr/>
        </p:nvSpPr>
        <p:spPr>
          <a:xfrm>
            <a:off x="520637" y="2002941"/>
            <a:ext cx="3549372" cy="174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5,000 records</a:t>
            </a:r>
            <a:endParaRPr lang="en-US" sz="320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FF5377AF-9872-73C8-43B6-76223F059AC7}"/>
              </a:ext>
            </a:extLst>
          </p:cNvPr>
          <p:cNvSpPr/>
          <p:nvPr/>
        </p:nvSpPr>
        <p:spPr>
          <a:xfrm>
            <a:off x="520637" y="2544556"/>
            <a:ext cx="3549372" cy="174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20 columns</a:t>
            </a:r>
            <a:endParaRPr lang="en-US" sz="32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984EEC9C-D75A-EC9B-EF53-F001B28AFB42}"/>
              </a:ext>
            </a:extLst>
          </p:cNvPr>
          <p:cNvSpPr/>
          <p:nvPr/>
        </p:nvSpPr>
        <p:spPr>
          <a:xfrm>
            <a:off x="520637" y="3086171"/>
            <a:ext cx="3549372" cy="1742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21 null values handled</a:t>
            </a:r>
            <a:endParaRPr lang="en-US" sz="3200" dirty="0"/>
          </a:p>
        </p:txBody>
      </p:sp>
      <p:sp>
        <p:nvSpPr>
          <p:cNvPr id="34" name="Text 5">
            <a:extLst>
              <a:ext uri="{FF2B5EF4-FFF2-40B4-BE49-F238E27FC236}">
                <a16:creationId xmlns:a16="http://schemas.microsoft.com/office/drawing/2014/main" id="{26763B95-5ADF-C54F-7265-50286D061906}"/>
              </a:ext>
            </a:extLst>
          </p:cNvPr>
          <p:cNvSpPr/>
          <p:nvPr/>
        </p:nvSpPr>
        <p:spPr>
          <a:xfrm>
            <a:off x="2354739" y="3627368"/>
            <a:ext cx="3741261" cy="3772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32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Key Features</a:t>
            </a:r>
            <a:endParaRPr lang="en-US" sz="3200" dirty="0"/>
          </a:p>
        </p:txBody>
      </p:sp>
      <p:sp>
        <p:nvSpPr>
          <p:cNvPr id="35" name="Text 6">
            <a:extLst>
              <a:ext uri="{FF2B5EF4-FFF2-40B4-BE49-F238E27FC236}">
                <a16:creationId xmlns:a16="http://schemas.microsoft.com/office/drawing/2014/main" id="{2811FA85-12D0-55AB-21BA-E00B043E6F5E}"/>
              </a:ext>
            </a:extLst>
          </p:cNvPr>
          <p:cNvSpPr/>
          <p:nvPr/>
        </p:nvSpPr>
        <p:spPr>
          <a:xfrm>
            <a:off x="2354740" y="4318666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SKU details &amp; categories</a:t>
            </a:r>
            <a:endParaRPr lang="en-US" sz="3200" dirty="0"/>
          </a:p>
        </p:txBody>
      </p:sp>
      <p:sp>
        <p:nvSpPr>
          <p:cNvPr id="36" name="Text 7">
            <a:extLst>
              <a:ext uri="{FF2B5EF4-FFF2-40B4-BE49-F238E27FC236}">
                <a16:creationId xmlns:a16="http://schemas.microsoft.com/office/drawing/2014/main" id="{7284498D-E20F-0DCF-1436-638204832FA1}"/>
              </a:ext>
            </a:extLst>
          </p:cNvPr>
          <p:cNvSpPr/>
          <p:nvPr/>
        </p:nvSpPr>
        <p:spPr>
          <a:xfrm>
            <a:off x="2354740" y="4741100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Stock levels &amp; turnover</a:t>
            </a:r>
            <a:endParaRPr lang="en-US" sz="3200" dirty="0"/>
          </a:p>
        </p:txBody>
      </p:sp>
      <p:sp>
        <p:nvSpPr>
          <p:cNvPr id="37" name="Text 8">
            <a:extLst>
              <a:ext uri="{FF2B5EF4-FFF2-40B4-BE49-F238E27FC236}">
                <a16:creationId xmlns:a16="http://schemas.microsoft.com/office/drawing/2014/main" id="{E8080284-42A9-FC88-3F1C-ED2B20A44029}"/>
              </a:ext>
            </a:extLst>
          </p:cNvPr>
          <p:cNvSpPr/>
          <p:nvPr/>
        </p:nvSpPr>
        <p:spPr>
          <a:xfrm>
            <a:off x="2354740" y="5163533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Pricing &amp; discounts</a:t>
            </a:r>
            <a:endParaRPr lang="en-US" sz="3200" dirty="0"/>
          </a:p>
        </p:txBody>
      </p:sp>
      <p:sp>
        <p:nvSpPr>
          <p:cNvPr id="38" name="Text 9">
            <a:extLst>
              <a:ext uri="{FF2B5EF4-FFF2-40B4-BE49-F238E27FC236}">
                <a16:creationId xmlns:a16="http://schemas.microsoft.com/office/drawing/2014/main" id="{9C6342F8-ABA2-5EE7-14B0-6B8AC07C7AB9}"/>
              </a:ext>
            </a:extLst>
          </p:cNvPr>
          <p:cNvSpPr/>
          <p:nvPr/>
        </p:nvSpPr>
        <p:spPr>
          <a:xfrm>
            <a:off x="2354740" y="5585967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Warehouse locations</a:t>
            </a:r>
            <a:endParaRPr lang="en-US" sz="3200" dirty="0"/>
          </a:p>
        </p:txBody>
      </p:sp>
      <p:sp>
        <p:nvSpPr>
          <p:cNvPr id="39" name="Text 10">
            <a:extLst>
              <a:ext uri="{FF2B5EF4-FFF2-40B4-BE49-F238E27FC236}">
                <a16:creationId xmlns:a16="http://schemas.microsoft.com/office/drawing/2014/main" id="{B57A789C-5C9E-593A-F87C-EA06407C05BD}"/>
              </a:ext>
            </a:extLst>
          </p:cNvPr>
          <p:cNvSpPr/>
          <p:nvPr/>
        </p:nvSpPr>
        <p:spPr>
          <a:xfrm>
            <a:off x="2354740" y="6008401"/>
            <a:ext cx="3881760" cy="2834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32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Supplier lead times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6023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0472" y="0"/>
            <a:ext cx="4800600" cy="6858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85292" y="1268512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endParaRPr lang="en-US" sz="129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2" y="1533624"/>
            <a:ext cx="6449418" cy="190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85292" y="2590800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02</a:t>
            </a:r>
            <a:endParaRPr lang="en-US" sz="1292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2" y="2839144"/>
            <a:ext cx="6449418" cy="1905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85292" y="2977556"/>
            <a:ext cx="220037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Clean Data</a:t>
            </a:r>
            <a:endParaRPr lang="en-US" sz="1708" dirty="0"/>
          </a:p>
        </p:txBody>
      </p:sp>
      <p:sp>
        <p:nvSpPr>
          <p:cNvPr id="11" name="Text 6"/>
          <p:cNvSpPr/>
          <p:nvPr/>
        </p:nvSpPr>
        <p:spPr>
          <a:xfrm>
            <a:off x="585292" y="3352899"/>
            <a:ext cx="644941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Handled nulls, standardized columns, removed duplicates</a:t>
            </a:r>
            <a:endParaRPr lang="en-US" sz="1292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2" y="4144764"/>
            <a:ext cx="6449418" cy="190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585292" y="5235377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04</a:t>
            </a:r>
            <a:endParaRPr lang="en-US" sz="1292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92" y="5450284"/>
            <a:ext cx="6449418" cy="1905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585292" y="5622132"/>
            <a:ext cx="220037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Database Setup</a:t>
            </a:r>
            <a:endParaRPr lang="en-US" sz="1708" dirty="0"/>
          </a:p>
        </p:txBody>
      </p:sp>
      <p:sp>
        <p:nvSpPr>
          <p:cNvPr id="19" name="Text 12"/>
          <p:cNvSpPr/>
          <p:nvPr/>
        </p:nvSpPr>
        <p:spPr>
          <a:xfrm>
            <a:off x="585292" y="5997476"/>
            <a:ext cx="644941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Connected to MySQL, saved cleaned data</a:t>
            </a:r>
            <a:endParaRPr lang="en-US" sz="1292" dirty="0"/>
          </a:p>
        </p:txBody>
      </p:sp>
      <p:sp>
        <p:nvSpPr>
          <p:cNvPr id="20" name="Text 0">
            <a:extLst>
              <a:ext uri="{FF2B5EF4-FFF2-40B4-BE49-F238E27FC236}">
                <a16:creationId xmlns:a16="http://schemas.microsoft.com/office/drawing/2014/main" id="{5826B7F7-91D0-3FC4-12EC-C8C5FCB291A0}"/>
              </a:ext>
            </a:extLst>
          </p:cNvPr>
          <p:cNvSpPr/>
          <p:nvPr/>
        </p:nvSpPr>
        <p:spPr>
          <a:xfrm>
            <a:off x="4800601" y="467519"/>
            <a:ext cx="4400848" cy="550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291"/>
              </a:lnSpc>
            </a:pPr>
            <a:r>
              <a:rPr lang="en-US" sz="34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Data Preparation</a:t>
            </a:r>
            <a:endParaRPr lang="en-US" sz="3458" dirty="0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34C30437-5B64-928C-5BD4-60FEB5AE9541}"/>
              </a:ext>
            </a:extLst>
          </p:cNvPr>
          <p:cNvSpPr/>
          <p:nvPr/>
        </p:nvSpPr>
        <p:spPr>
          <a:xfrm>
            <a:off x="4800601" y="1268512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01</a:t>
            </a:r>
            <a:endParaRPr lang="en-US" sz="1292" dirty="0"/>
          </a:p>
        </p:txBody>
      </p:sp>
      <p:pic>
        <p:nvPicPr>
          <p:cNvPr id="22" name="Image 1" descr="preencoded.png">
            <a:extLst>
              <a:ext uri="{FF2B5EF4-FFF2-40B4-BE49-F238E27FC236}">
                <a16:creationId xmlns:a16="http://schemas.microsoft.com/office/drawing/2014/main" id="{8D911E38-6E76-E359-257D-AE3090495E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1" y="1533624"/>
            <a:ext cx="6449418" cy="19050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EC842F7A-2027-F7E9-1A2E-1792D4F9B026}"/>
              </a:ext>
            </a:extLst>
          </p:cNvPr>
          <p:cNvSpPr/>
          <p:nvPr/>
        </p:nvSpPr>
        <p:spPr>
          <a:xfrm>
            <a:off x="4800601" y="1655267"/>
            <a:ext cx="220037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Import &amp; Explore</a:t>
            </a:r>
            <a:endParaRPr lang="en-US" sz="1708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E17F616B-25BB-F7EC-B124-DFAC3FFEDE0E}"/>
              </a:ext>
            </a:extLst>
          </p:cNvPr>
          <p:cNvSpPr/>
          <p:nvPr/>
        </p:nvSpPr>
        <p:spPr>
          <a:xfrm>
            <a:off x="4800601" y="2030611"/>
            <a:ext cx="644941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Loaded dataset, checked structure and statistics</a:t>
            </a:r>
            <a:endParaRPr lang="en-US" sz="1292" dirty="0"/>
          </a:p>
        </p:txBody>
      </p:sp>
      <p:sp>
        <p:nvSpPr>
          <p:cNvPr id="25" name="Text 7">
            <a:extLst>
              <a:ext uri="{FF2B5EF4-FFF2-40B4-BE49-F238E27FC236}">
                <a16:creationId xmlns:a16="http://schemas.microsoft.com/office/drawing/2014/main" id="{9C2666D6-ABDF-EA0C-2997-10EDCF7F89BE}"/>
              </a:ext>
            </a:extLst>
          </p:cNvPr>
          <p:cNvSpPr/>
          <p:nvPr/>
        </p:nvSpPr>
        <p:spPr>
          <a:xfrm>
            <a:off x="4776933" y="3913088"/>
            <a:ext cx="167183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03</a:t>
            </a:r>
            <a:endParaRPr lang="en-US" sz="1292" dirty="0"/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F6D9809A-4905-71E9-7976-143B7E61A766}"/>
              </a:ext>
            </a:extLst>
          </p:cNvPr>
          <p:cNvSpPr/>
          <p:nvPr/>
        </p:nvSpPr>
        <p:spPr>
          <a:xfrm>
            <a:off x="4776933" y="4299844"/>
            <a:ext cx="2200374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7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Engineer Features</a:t>
            </a:r>
            <a:endParaRPr lang="en-US" sz="1708" dirty="0"/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C2C7286C-B3BF-B3CA-2E23-7F9395686A3B}"/>
              </a:ext>
            </a:extLst>
          </p:cNvPr>
          <p:cNvSpPr/>
          <p:nvPr/>
        </p:nvSpPr>
        <p:spPr>
          <a:xfrm>
            <a:off x="4776933" y="4675188"/>
            <a:ext cx="6449418" cy="2675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83"/>
              </a:lnSpc>
            </a:pPr>
            <a:r>
              <a:rPr lang="en-US" sz="1292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Calculated turnover, average stock, item classifications</a:t>
            </a:r>
            <a:endParaRPr lang="en-US" sz="1292" dirty="0"/>
          </a:p>
        </p:txBody>
      </p:sp>
      <p:pic>
        <p:nvPicPr>
          <p:cNvPr id="28" name="Image 0" descr="preencoded.png">
            <a:extLst>
              <a:ext uri="{FF2B5EF4-FFF2-40B4-BE49-F238E27FC236}">
                <a16:creationId xmlns:a16="http://schemas.microsoft.com/office/drawing/2014/main" id="{7E42B843-DED9-23A9-352E-76D7A46EA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111" y="0"/>
            <a:ext cx="47977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803" y="749444"/>
            <a:ext cx="4789587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Data Analysis with SQL</a:t>
            </a:r>
            <a:endParaRPr lang="en-US" sz="3708" dirty="0"/>
          </a:p>
        </p:txBody>
      </p:sp>
      <p:sp>
        <p:nvSpPr>
          <p:cNvPr id="4" name="Shape 1"/>
          <p:cNvSpPr/>
          <p:nvPr/>
        </p:nvSpPr>
        <p:spPr>
          <a:xfrm>
            <a:off x="631924" y="2177753"/>
            <a:ext cx="3087787" cy="2080816"/>
          </a:xfrm>
          <a:prstGeom prst="roundRect">
            <a:avLst>
              <a:gd name="adj" fmla="val 1301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7804" y="238363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Performance Tracking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837804" y="2788742"/>
            <a:ext cx="2676029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Find best-selling SKUs &amp; slow movers</a:t>
            </a:r>
            <a:endParaRPr lang="en-US" sz="1417" dirty="0"/>
          </a:p>
        </p:txBody>
      </p:sp>
      <p:sp>
        <p:nvSpPr>
          <p:cNvPr id="7" name="Text 4"/>
          <p:cNvSpPr/>
          <p:nvPr/>
        </p:nvSpPr>
        <p:spPr>
          <a:xfrm>
            <a:off x="837804" y="3474839"/>
            <a:ext cx="2676029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Measure warehouse &amp; category performance</a:t>
            </a:r>
            <a:endParaRPr lang="en-US" sz="1417" dirty="0"/>
          </a:p>
        </p:txBody>
      </p:sp>
      <p:sp>
        <p:nvSpPr>
          <p:cNvPr id="8" name="Shape 5"/>
          <p:cNvSpPr/>
          <p:nvPr/>
        </p:nvSpPr>
        <p:spPr>
          <a:xfrm>
            <a:off x="3900190" y="2177753"/>
            <a:ext cx="3087886" cy="2080816"/>
          </a:xfrm>
          <a:prstGeom prst="roundRect">
            <a:avLst>
              <a:gd name="adj" fmla="val 13015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106069" y="238363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Reorder Intelligence</a:t>
            </a:r>
            <a:endParaRPr lang="en-US" sz="1833" dirty="0"/>
          </a:p>
        </p:txBody>
      </p:sp>
      <p:sp>
        <p:nvSpPr>
          <p:cNvPr id="10" name="Text 7"/>
          <p:cNvSpPr/>
          <p:nvPr/>
        </p:nvSpPr>
        <p:spPr>
          <a:xfrm>
            <a:off x="4106069" y="2788742"/>
            <a:ext cx="2676128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Stock alerts, supplier analysis, warehouse priorities</a:t>
            </a:r>
            <a:endParaRPr lang="en-US" sz="1417" dirty="0"/>
          </a:p>
        </p:txBody>
      </p:sp>
      <p:sp>
        <p:nvSpPr>
          <p:cNvPr id="11" name="Shape 8"/>
          <p:cNvSpPr/>
          <p:nvPr/>
        </p:nvSpPr>
        <p:spPr>
          <a:xfrm>
            <a:off x="631924" y="4439047"/>
            <a:ext cx="6356152" cy="1105793"/>
          </a:xfrm>
          <a:prstGeom prst="roundRect">
            <a:avLst>
              <a:gd name="adj" fmla="val 24492"/>
            </a:avLst>
          </a:prstGeom>
          <a:solidFill>
            <a:srgbClr val="FFFFFF"/>
          </a:solidFill>
          <a:ln w="30480">
            <a:solidFill>
              <a:srgbClr val="BACFDD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37804" y="4644926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Sales Insights</a:t>
            </a:r>
            <a:endParaRPr lang="en-US" sz="1833" dirty="0"/>
          </a:p>
        </p:txBody>
      </p:sp>
      <p:sp>
        <p:nvSpPr>
          <p:cNvPr id="13" name="Text 10"/>
          <p:cNvSpPr/>
          <p:nvPr/>
        </p:nvSpPr>
        <p:spPr>
          <a:xfrm>
            <a:off x="837804" y="5050036"/>
            <a:ext cx="5944394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Monthly trends, pricing impact, discount effectiveness</a:t>
            </a:r>
            <a:endParaRPr lang="en-US" sz="141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65574" y="681534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Power BI Dashboard</a:t>
            </a:r>
            <a:endParaRPr lang="en-US" sz="3708" dirty="0"/>
          </a:p>
        </p:txBody>
      </p:sp>
      <p:sp>
        <p:nvSpPr>
          <p:cNvPr id="3" name="Shape 1"/>
          <p:cNvSpPr/>
          <p:nvPr/>
        </p:nvSpPr>
        <p:spPr>
          <a:xfrm>
            <a:off x="631924" y="1807865"/>
            <a:ext cx="406202" cy="40620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2498" y="1868438"/>
            <a:ext cx="285056" cy="2850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8606" y="1869877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Total Inventory KPIs</a:t>
            </a:r>
            <a:endParaRPr lang="en-US" sz="1833" dirty="0"/>
          </a:p>
        </p:txBody>
      </p:sp>
      <p:sp>
        <p:nvSpPr>
          <p:cNvPr id="6" name="Text 3"/>
          <p:cNvSpPr/>
          <p:nvPr/>
        </p:nvSpPr>
        <p:spPr>
          <a:xfrm>
            <a:off x="1218605" y="2347218"/>
            <a:ext cx="2490788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Stock in/out, turnover rate, sales value</a:t>
            </a:r>
            <a:endParaRPr lang="en-US" sz="1417" dirty="0"/>
          </a:p>
        </p:txBody>
      </p:sp>
      <p:sp>
        <p:nvSpPr>
          <p:cNvPr id="7" name="Shape 4"/>
          <p:cNvSpPr/>
          <p:nvPr/>
        </p:nvSpPr>
        <p:spPr>
          <a:xfrm>
            <a:off x="3935016" y="1807865"/>
            <a:ext cx="406202" cy="40620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95589" y="1868438"/>
            <a:ext cx="285056" cy="2850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21696" y="1869877"/>
            <a:ext cx="2490887" cy="593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Category &amp; Warehouse Performance</a:t>
            </a:r>
            <a:endParaRPr lang="en-US" sz="1833" dirty="0"/>
          </a:p>
        </p:txBody>
      </p:sp>
      <p:sp>
        <p:nvSpPr>
          <p:cNvPr id="10" name="Text 6"/>
          <p:cNvSpPr/>
          <p:nvPr/>
        </p:nvSpPr>
        <p:spPr>
          <a:xfrm>
            <a:off x="4521696" y="2644081"/>
            <a:ext cx="2490887" cy="577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Visual comparisons across locations</a:t>
            </a:r>
            <a:endParaRPr lang="en-US" sz="1417" dirty="0"/>
          </a:p>
        </p:txBody>
      </p:sp>
      <p:sp>
        <p:nvSpPr>
          <p:cNvPr id="11" name="Shape 7"/>
          <p:cNvSpPr/>
          <p:nvPr/>
        </p:nvSpPr>
        <p:spPr>
          <a:xfrm>
            <a:off x="631924" y="3582987"/>
            <a:ext cx="406202" cy="40620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2498" y="3643561"/>
            <a:ext cx="285056" cy="2850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18605" y="3644999"/>
            <a:ext cx="2858691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Reorder Alerts &amp; Forecasts</a:t>
            </a:r>
            <a:endParaRPr lang="en-US" sz="1833" dirty="0"/>
          </a:p>
        </p:txBody>
      </p:sp>
      <p:sp>
        <p:nvSpPr>
          <p:cNvPr id="14" name="Text 9"/>
          <p:cNvSpPr/>
          <p:nvPr/>
        </p:nvSpPr>
        <p:spPr>
          <a:xfrm>
            <a:off x="1218605" y="4122341"/>
            <a:ext cx="5793978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Monthly demand predictions</a:t>
            </a:r>
            <a:endParaRPr lang="en-US" sz="1417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3401" y="0"/>
            <a:ext cx="48386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FA98588-2301-A1E1-31B1-3BDB81EEB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650" y="2798371"/>
            <a:ext cx="2496024" cy="2433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971CE6-C046-8579-1BEE-35E7C728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0" y="2216110"/>
            <a:ext cx="2496024" cy="2433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 0"/>
          <p:cNvSpPr/>
          <p:nvPr/>
        </p:nvSpPr>
        <p:spPr>
          <a:xfrm>
            <a:off x="4230258" y="794015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Stock Performance</a:t>
            </a:r>
            <a:endParaRPr lang="en-US" sz="3708" dirty="0"/>
          </a:p>
        </p:txBody>
      </p:sp>
      <p:sp>
        <p:nvSpPr>
          <p:cNvPr id="3" name="Text 1"/>
          <p:cNvSpPr/>
          <p:nvPr/>
        </p:nvSpPr>
        <p:spPr>
          <a:xfrm>
            <a:off x="73521" y="2544912"/>
            <a:ext cx="3492302" cy="5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4666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5K</a:t>
            </a:r>
            <a:endParaRPr lang="en-US" sz="4666" dirty="0"/>
          </a:p>
        </p:txBody>
      </p:sp>
      <p:sp>
        <p:nvSpPr>
          <p:cNvPr id="4" name="Text 2"/>
          <p:cNvSpPr/>
          <p:nvPr/>
        </p:nvSpPr>
        <p:spPr>
          <a:xfrm>
            <a:off x="631875" y="337309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Products Analyzed</a:t>
            </a:r>
            <a:endParaRPr lang="en-US" sz="1833" dirty="0"/>
          </a:p>
        </p:txBody>
      </p:sp>
      <p:sp>
        <p:nvSpPr>
          <p:cNvPr id="5" name="Text 3"/>
          <p:cNvSpPr/>
          <p:nvPr/>
        </p:nvSpPr>
        <p:spPr>
          <a:xfrm>
            <a:off x="194480" y="3902326"/>
            <a:ext cx="349230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Comprehensive SKU coverage</a:t>
            </a:r>
            <a:endParaRPr lang="en-US" sz="1417" dirty="0"/>
          </a:p>
        </p:txBody>
      </p:sp>
      <p:sp>
        <p:nvSpPr>
          <p:cNvPr id="6" name="Text 4"/>
          <p:cNvSpPr/>
          <p:nvPr/>
        </p:nvSpPr>
        <p:spPr>
          <a:xfrm>
            <a:off x="4349849" y="3193852"/>
            <a:ext cx="3492302" cy="5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4666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10</a:t>
            </a:r>
            <a:endParaRPr lang="en-US" sz="4666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05A550-6265-1678-C943-C40648E31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871" y="2212187"/>
            <a:ext cx="2496024" cy="24336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" name="Text 5"/>
          <p:cNvSpPr/>
          <p:nvPr/>
        </p:nvSpPr>
        <p:spPr>
          <a:xfrm>
            <a:off x="4908154" y="4015184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Analysis Tables</a:t>
            </a:r>
            <a:endParaRPr lang="en-US" sz="1833" dirty="0"/>
          </a:p>
        </p:txBody>
      </p:sp>
      <p:sp>
        <p:nvSpPr>
          <p:cNvPr id="8" name="Text 6"/>
          <p:cNvSpPr/>
          <p:nvPr/>
        </p:nvSpPr>
        <p:spPr>
          <a:xfrm>
            <a:off x="4349849" y="4420294"/>
            <a:ext cx="349230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Structured insights</a:t>
            </a:r>
            <a:endParaRPr lang="en-US" sz="1417" dirty="0"/>
          </a:p>
        </p:txBody>
      </p:sp>
      <p:sp>
        <p:nvSpPr>
          <p:cNvPr id="9" name="Text 7"/>
          <p:cNvSpPr/>
          <p:nvPr/>
        </p:nvSpPr>
        <p:spPr>
          <a:xfrm>
            <a:off x="8378218" y="2497792"/>
            <a:ext cx="3492302" cy="595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4666"/>
              </a:lnSpc>
            </a:pPr>
            <a:r>
              <a:rPr lang="en-US" sz="4666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4</a:t>
            </a:r>
            <a:endParaRPr lang="en-US" sz="4666" dirty="0"/>
          </a:p>
        </p:txBody>
      </p:sp>
      <p:sp>
        <p:nvSpPr>
          <p:cNvPr id="10" name="Text 8"/>
          <p:cNvSpPr/>
          <p:nvPr/>
        </p:nvSpPr>
        <p:spPr>
          <a:xfrm>
            <a:off x="8936572" y="3384102"/>
            <a:ext cx="2375594" cy="296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333"/>
              </a:lnSpc>
            </a:pPr>
            <a:r>
              <a:rPr lang="en-US" sz="1833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Dashboard Views</a:t>
            </a:r>
            <a:endParaRPr lang="en-US" sz="1833" dirty="0"/>
          </a:p>
        </p:txBody>
      </p:sp>
      <p:sp>
        <p:nvSpPr>
          <p:cNvPr id="11" name="Text 9"/>
          <p:cNvSpPr/>
          <p:nvPr/>
        </p:nvSpPr>
        <p:spPr>
          <a:xfrm>
            <a:off x="8342587" y="3933551"/>
            <a:ext cx="3492302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250"/>
              </a:lnSpc>
            </a:pPr>
            <a:r>
              <a:rPr lang="en-US" sz="14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Interactive reporting</a:t>
            </a:r>
            <a:endParaRPr lang="en-US" sz="1417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7AF257-A32A-13B9-BFE2-54E8C733E8F9}"/>
              </a:ext>
            </a:extLst>
          </p:cNvPr>
          <p:cNvSpPr/>
          <p:nvPr/>
        </p:nvSpPr>
        <p:spPr>
          <a:xfrm>
            <a:off x="10226883" y="6059837"/>
            <a:ext cx="1846297" cy="7082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2F7C6-18B1-B89E-DF82-F01F7640E5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69"/>
            <a:ext cx="12184062" cy="68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460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96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2686446"/>
            <a:ext cx="4751288" cy="593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66"/>
              </a:lnSpc>
            </a:pPr>
            <a:r>
              <a:rPr lang="en-US" sz="370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Fast vs Slow Movers</a:t>
            </a:r>
            <a:endParaRPr lang="en-US" sz="3708" dirty="0"/>
          </a:p>
        </p:txBody>
      </p:sp>
      <p:sp>
        <p:nvSpPr>
          <p:cNvPr id="4" name="Text 1"/>
          <p:cNvSpPr/>
          <p:nvPr/>
        </p:nvSpPr>
        <p:spPr>
          <a:xfrm>
            <a:off x="631924" y="3615531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2589C9"/>
                </a:solidFill>
                <a:ea typeface="Barlow Bold" pitchFamily="34" charset="-122"/>
                <a:cs typeface="Barlow Bold" pitchFamily="34" charset="-120"/>
              </a:rPr>
              <a:t>Fast-Moving Items</a:t>
            </a:r>
            <a:endParaRPr lang="en-US" sz="2208" dirty="0"/>
          </a:p>
        </p:txBody>
      </p:sp>
      <p:sp>
        <p:nvSpPr>
          <p:cNvPr id="5" name="Text 2"/>
          <p:cNvSpPr/>
          <p:nvPr/>
        </p:nvSpPr>
        <p:spPr>
          <a:xfrm>
            <a:off x="625575" y="4153978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Above-average turnover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5574" y="4585591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Maintain sufficient stock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25574" y="5025297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Monitor closely across warehouses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322616" y="3825989"/>
            <a:ext cx="2850753" cy="3562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92"/>
              </a:lnSpc>
            </a:pPr>
            <a:r>
              <a:rPr lang="en-US" sz="2208" b="1" dirty="0">
                <a:solidFill>
                  <a:srgbClr val="063E5F"/>
                </a:solidFill>
                <a:ea typeface="Barlow Bold" pitchFamily="34" charset="-122"/>
                <a:cs typeface="Barlow Bold" pitchFamily="34" charset="-120"/>
              </a:rPr>
              <a:t>Slow-Moving Items</a:t>
            </a:r>
            <a:endParaRPr lang="en-US" sz="2208" dirty="0"/>
          </a:p>
        </p:txBody>
      </p:sp>
      <p:sp>
        <p:nvSpPr>
          <p:cNvPr id="9" name="Text 6"/>
          <p:cNvSpPr/>
          <p:nvPr/>
        </p:nvSpPr>
        <p:spPr>
          <a:xfrm>
            <a:off x="6322615" y="434524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Below-average turnover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6322615" y="4887357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Consider promotions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322615" y="5305473"/>
            <a:ext cx="5243810" cy="288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Optimize inventory levels</a:t>
            </a:r>
            <a:endParaRPr lang="en-US" sz="2000" dirty="0"/>
          </a:p>
        </p:txBody>
      </p:sp>
      <p:pic>
        <p:nvPicPr>
          <p:cNvPr id="12" name="Image 0" descr="preencoded.png">
            <a:extLst>
              <a:ext uri="{FF2B5EF4-FFF2-40B4-BE49-F238E27FC236}">
                <a16:creationId xmlns:a16="http://schemas.microsoft.com/office/drawing/2014/main" id="{18782A72-F8FC-F531-D68E-79ED8F36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723590"/>
            <a:ext cx="12192000" cy="113440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310</Words>
  <Application>Microsoft Office PowerPoint</Application>
  <PresentationFormat>Widescreen</PresentationFormat>
  <Paragraphs>95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Barlow Bold</vt:lpstr>
      <vt:lpstr>Barlow Light</vt:lpstr>
      <vt:lpstr>Calibri</vt:lpstr>
      <vt:lpstr>Calibri Light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GOKUL</dc:creator>
  <cp:lastModifiedBy>GOKUL</cp:lastModifiedBy>
  <cp:revision>16</cp:revision>
  <dcterms:created xsi:type="dcterms:W3CDTF">2025-11-09T14:51:58Z</dcterms:created>
  <dcterms:modified xsi:type="dcterms:W3CDTF">2025-11-10T05:36:44Z</dcterms:modified>
</cp:coreProperties>
</file>